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embeddedFontLst>
    <p:embeddedFont>
      <p:font typeface="Montserrat SemiBold"/>
      <p:regular r:id="rId26"/>
      <p:bold r:id="rId27"/>
      <p:italic r:id="rId28"/>
      <p:boldItalic r:id="rId29"/>
    </p:embeddedFont>
    <p:embeddedFont>
      <p:font typeface="Montserrat Black"/>
      <p:bold r:id="rId30"/>
      <p:boldItalic r:id="rId31"/>
    </p:embeddedFont>
    <p:embeddedFont>
      <p:font typeface="Montserra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gotGASEELHNeQ/eVUaQlBkVp1n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SemiBold-regular.fntdata"/><Relationship Id="rId25" Type="http://schemas.openxmlformats.org/officeDocument/2006/relationships/slide" Target="slides/slide21.xml"/><Relationship Id="rId28" Type="http://schemas.openxmlformats.org/officeDocument/2006/relationships/font" Target="fonts/MontserratSemiBold-italic.fntdata"/><Relationship Id="rId27" Type="http://schemas.openxmlformats.org/officeDocument/2006/relationships/font" Target="fonts/MontserratSemiBo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SemiBold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Black-boldItalic.fntdata"/><Relationship Id="rId30" Type="http://schemas.openxmlformats.org/officeDocument/2006/relationships/font" Target="fonts/MontserratBlack-bold.fntdata"/><Relationship Id="rId11" Type="http://schemas.openxmlformats.org/officeDocument/2006/relationships/slide" Target="slides/slide7.xml"/><Relationship Id="rId33" Type="http://schemas.openxmlformats.org/officeDocument/2006/relationships/font" Target="fonts/Montserrat-bold.fntdata"/><Relationship Id="rId10" Type="http://schemas.openxmlformats.org/officeDocument/2006/relationships/slide" Target="slides/slide6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9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N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eb356671d_0_1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35eb356671d_0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eb356671d_0_1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eb356671d_0_1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35eb356671d_0_1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eb356671d_0_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35eb356671d_0_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f70be1e8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5f70be1e8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5eb356671d_0_1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5eb356671d_0_1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5eb356671d_0_1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f70be1e84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f70be1e84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35f70be1e84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eb356671d_0_1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eb356671d_0_1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35eb356671d_0_1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eb356671d_0_1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35eb356671d_0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eb356671d_0_1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eb356671d_0_1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35eb356671d_0_17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5eb356671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g35eb356671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b356671d_0_1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35eb356671d_0_1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eb356671d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35eb356671d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eb356671d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35eb356671d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eb356671d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35eb356671d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eb356671d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g35eb356671d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eb356671d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35eb356671d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eb356671d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35eb356671d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eb356671d_0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35eb356671d_0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>
  <p:cSld name="1_Two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 txBox="1"/>
          <p:nvPr>
            <p:ph type="ctrTitle"/>
          </p:nvPr>
        </p:nvSpPr>
        <p:spPr>
          <a:xfrm>
            <a:off x="497956" y="403194"/>
            <a:ext cx="10672411" cy="5262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303B"/>
              </a:buClr>
              <a:buSzPts val="3800"/>
              <a:buFont typeface="Montserrat Black"/>
              <a:buNone/>
              <a:defRPr b="0" i="0" sz="3800" cap="none">
                <a:solidFill>
                  <a:srgbClr val="18303B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" type="body"/>
          </p:nvPr>
        </p:nvSpPr>
        <p:spPr>
          <a:xfrm>
            <a:off x="498475" y="1831975"/>
            <a:ext cx="10671175" cy="4505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2" type="body"/>
          </p:nvPr>
        </p:nvSpPr>
        <p:spPr>
          <a:xfrm>
            <a:off x="498475" y="403225"/>
            <a:ext cx="10671175" cy="527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  <a:defRPr b="1" i="0" sz="3800">
                <a:solidFill>
                  <a:srgbClr val="001D2D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3" type="body"/>
          </p:nvPr>
        </p:nvSpPr>
        <p:spPr>
          <a:xfrm>
            <a:off x="497956" y="1005859"/>
            <a:ext cx="10671175" cy="527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  <a:defRPr b="1" i="0" sz="3000">
                <a:solidFill>
                  <a:srgbClr val="3C539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wo Content">
  <p:cSld name="3_Two Conten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>
            <p:ph idx="1" type="body"/>
          </p:nvPr>
        </p:nvSpPr>
        <p:spPr>
          <a:xfrm>
            <a:off x="497957" y="1832639"/>
            <a:ext cx="5184000" cy="44937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2" type="body"/>
          </p:nvPr>
        </p:nvSpPr>
        <p:spPr>
          <a:xfrm>
            <a:off x="5860311" y="1832639"/>
            <a:ext cx="5184000" cy="44937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3" type="body"/>
          </p:nvPr>
        </p:nvSpPr>
        <p:spPr>
          <a:xfrm>
            <a:off x="498475" y="403225"/>
            <a:ext cx="10671175" cy="527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  <a:defRPr b="1" i="0" sz="3800">
                <a:solidFill>
                  <a:srgbClr val="001D2D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4" type="body"/>
          </p:nvPr>
        </p:nvSpPr>
        <p:spPr>
          <a:xfrm>
            <a:off x="497956" y="1005859"/>
            <a:ext cx="10671175" cy="527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  <a:defRPr b="1" i="0" sz="3000">
                <a:solidFill>
                  <a:srgbClr val="3C539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wo Content">
  <p:cSld name="5_Two Conte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/>
          <p:nvPr>
            <p:ph idx="2" type="pic"/>
          </p:nvPr>
        </p:nvSpPr>
        <p:spPr>
          <a:xfrm>
            <a:off x="5858540" y="0"/>
            <a:ext cx="542260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5" name="Google Shape;25;p9"/>
          <p:cNvSpPr txBox="1"/>
          <p:nvPr>
            <p:ph idx="1" type="body"/>
          </p:nvPr>
        </p:nvSpPr>
        <p:spPr>
          <a:xfrm>
            <a:off x="497958" y="2498650"/>
            <a:ext cx="4967178" cy="1637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9"/>
          <p:cNvSpPr txBox="1"/>
          <p:nvPr>
            <p:ph idx="3" type="body"/>
          </p:nvPr>
        </p:nvSpPr>
        <p:spPr>
          <a:xfrm>
            <a:off x="497957" y="372114"/>
            <a:ext cx="4967178" cy="988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  <a:defRPr b="1" i="0" sz="3800">
                <a:solidFill>
                  <a:srgbClr val="001D2D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4" type="body"/>
          </p:nvPr>
        </p:nvSpPr>
        <p:spPr>
          <a:xfrm>
            <a:off x="497956" y="1607054"/>
            <a:ext cx="4967178" cy="527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  <a:defRPr b="1" i="0" sz="3000">
                <a:solidFill>
                  <a:srgbClr val="3C539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9"/>
          <p:cNvSpPr/>
          <p:nvPr>
            <p:ph idx="5" type="body"/>
          </p:nvPr>
        </p:nvSpPr>
        <p:spPr>
          <a:xfrm>
            <a:off x="202018" y="4359350"/>
            <a:ext cx="9069571" cy="198828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1E2E56"/>
              </a:gs>
              <a:gs pos="50000">
                <a:srgbClr val="2C427D"/>
              </a:gs>
              <a:gs pos="100000">
                <a:srgbClr val="355096"/>
              </a:gs>
            </a:gsLst>
            <a:lin ang="2700000" scaled="0"/>
          </a:gradFill>
          <a:ln>
            <a:noFill/>
          </a:ln>
          <a:effectLst>
            <a:outerShdw blurRad="254000" rotWithShape="0" algn="ctr" dir="2700000" dist="165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8303B"/>
              </a:buClr>
              <a:buSzPts val="1600"/>
              <a:buFont typeface="Montserrat SemiBold"/>
              <a:buNone/>
              <a:defRPr>
                <a:solidFill>
                  <a:srgbClr val="18303B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6" type="body"/>
          </p:nvPr>
        </p:nvSpPr>
        <p:spPr>
          <a:xfrm>
            <a:off x="497957" y="4561392"/>
            <a:ext cx="8465289" cy="1562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SemiBold"/>
              <a:buNone/>
              <a:defRPr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1"/>
          <p:cNvSpPr txBox="1"/>
          <p:nvPr>
            <p:ph type="ctrTitle"/>
          </p:nvPr>
        </p:nvSpPr>
        <p:spPr>
          <a:xfrm>
            <a:off x="156000" y="3853548"/>
            <a:ext cx="11880000" cy="5262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Montserrat Black"/>
              <a:buNone/>
              <a:defRPr b="0" i="0" sz="3800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" type="body"/>
          </p:nvPr>
        </p:nvSpPr>
        <p:spPr>
          <a:xfrm>
            <a:off x="156000" y="4521815"/>
            <a:ext cx="11880000" cy="527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  <a:defRPr b="1" i="0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wo Content">
  <p:cSld name="4_Two Conte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/>
          <p:nvPr>
            <p:ph idx="2" type="pic"/>
          </p:nvPr>
        </p:nvSpPr>
        <p:spPr>
          <a:xfrm>
            <a:off x="0" y="0"/>
            <a:ext cx="1128114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8" name="Google Shape;38;p12"/>
          <p:cNvSpPr/>
          <p:nvPr>
            <p:ph idx="1" type="body"/>
          </p:nvPr>
        </p:nvSpPr>
        <p:spPr>
          <a:xfrm>
            <a:off x="308343" y="467833"/>
            <a:ext cx="5222662" cy="5975497"/>
          </a:xfrm>
          <a:prstGeom prst="snip2DiagRect">
            <a:avLst>
              <a:gd fmla="val 0" name="adj1"/>
              <a:gd fmla="val 2960" name="adj2"/>
            </a:avLst>
          </a:prstGeom>
          <a:solidFill>
            <a:schemeClr val="lt1"/>
          </a:solidFill>
          <a:ln>
            <a:noFill/>
          </a:ln>
          <a:effectLst>
            <a:outerShdw blurRad="254000" rotWithShape="0" algn="ctr" dir="2700000" dist="165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SemiBold"/>
              <a:buNone/>
              <a:defRPr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2"/>
          <p:cNvSpPr txBox="1"/>
          <p:nvPr>
            <p:ph idx="3" type="body"/>
          </p:nvPr>
        </p:nvSpPr>
        <p:spPr>
          <a:xfrm>
            <a:off x="705550" y="2468644"/>
            <a:ext cx="4513222" cy="3675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4" type="body"/>
          </p:nvPr>
        </p:nvSpPr>
        <p:spPr>
          <a:xfrm>
            <a:off x="705549" y="1822224"/>
            <a:ext cx="4513223" cy="527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  <a:defRPr b="1" i="0" sz="3000">
                <a:solidFill>
                  <a:srgbClr val="3C539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2"/>
          <p:cNvSpPr txBox="1"/>
          <p:nvPr>
            <p:ph idx="5" type="body"/>
          </p:nvPr>
        </p:nvSpPr>
        <p:spPr>
          <a:xfrm>
            <a:off x="705549" y="714079"/>
            <a:ext cx="4513223" cy="988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  <a:defRPr b="1" i="0" sz="3800">
                <a:solidFill>
                  <a:srgbClr val="001D2D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  <a:defRPr b="1" i="0" sz="3800" u="none" cap="none" strike="noStrike">
                <a:solidFill>
                  <a:srgbClr val="001D2D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11" name="Google Shape;11;p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" y="0"/>
            <a:ext cx="12191998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6"/>
          <p:cNvSpPr txBox="1"/>
          <p:nvPr>
            <p:ph idx="1" type="body"/>
          </p:nvPr>
        </p:nvSpPr>
        <p:spPr>
          <a:xfrm>
            <a:off x="457200" y="1832639"/>
            <a:ext cx="10685721" cy="46602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  <a:defRPr b="1" i="0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b="0" i="0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b="0" i="1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b="0" i="1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b="0" i="1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hyperlink" Target="https://ai.pydantic.dev/mcp/server/" TargetMode="External"/><Relationship Id="rId6" Type="http://schemas.openxmlformats.org/officeDocument/2006/relationships/hyperlink" Target="https://gofastmcp.com/getting-started/welcome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EAGE-Annual-Hackathon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hyperlink" Target="https://modelcontextprotocol.io/introduction#general-architecture" TargetMode="External"/><Relationship Id="rId5" Type="http://schemas.openxmlformats.org/officeDocument/2006/relationships/hyperlink" Target="https://modelcontextprotocol.io/introduction#general-architecture" TargetMode="External"/><Relationship Id="rId6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hyperlink" Target="https://www.anthropic.com/engineering/building-effective-agent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hyperlink" Target="https://www.anthropic.com/engineering/building-effective-agent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anthropic.com/engineering/building-effective-agents" TargetMode="External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hyperlink" Target="https://modelcontextprotocol.io/introduction#general-architecture" TargetMode="External"/><Relationship Id="rId5" Type="http://schemas.openxmlformats.org/officeDocument/2006/relationships/hyperlink" Target="https://modelcontextprotocol.io/introduction#general-architecture" TargetMode="External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"/>
          <p:cNvSpPr/>
          <p:nvPr/>
        </p:nvSpPr>
        <p:spPr>
          <a:xfrm>
            <a:off x="3151800" y="3957050"/>
            <a:ext cx="6014100" cy="421500"/>
          </a:xfrm>
          <a:prstGeom prst="rect">
            <a:avLst/>
          </a:prstGeom>
          <a:solidFill>
            <a:srgbClr val="0E18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48" name="Google Shape;48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eb356671d_0_110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Model Context Protocol</a:t>
            </a:r>
            <a:endParaRPr/>
          </a:p>
        </p:txBody>
      </p:sp>
      <p:pic>
        <p:nvPicPr>
          <p:cNvPr id="113" name="Google Shape;113;g35eb356671d_0_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250" y="1936925"/>
            <a:ext cx="5650225" cy="377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35eb356671d_0_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3875" y="1082725"/>
            <a:ext cx="6045725" cy="507656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35eb356671d_0_110"/>
          <p:cNvSpPr txBox="1"/>
          <p:nvPr/>
        </p:nvSpPr>
        <p:spPr>
          <a:xfrm>
            <a:off x="597975" y="1778325"/>
            <a:ext cx="30000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E3E3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n-NL" sz="1100">
                <a:solidFill>
                  <a:schemeClr val="dk1"/>
                </a:solidFill>
              </a:rPr>
              <a:t>server.py</a:t>
            </a:r>
            <a:r>
              <a:rPr lang="en-NL" sz="1100">
                <a:solidFill>
                  <a:schemeClr val="dk1"/>
                </a:solidFill>
              </a:rPr>
              <a:t> </a:t>
            </a:r>
            <a:endParaRPr/>
          </a:p>
        </p:txBody>
      </p:sp>
      <p:sp>
        <p:nvSpPr>
          <p:cNvPr id="116" name="Google Shape;116;g35eb356671d_0_110"/>
          <p:cNvSpPr txBox="1"/>
          <p:nvPr/>
        </p:nvSpPr>
        <p:spPr>
          <a:xfrm>
            <a:off x="6465850" y="967775"/>
            <a:ext cx="30000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E3E3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n-NL" sz="1100">
                <a:solidFill>
                  <a:schemeClr val="dk1"/>
                </a:solidFill>
              </a:rPr>
              <a:t>client</a:t>
            </a:r>
            <a:r>
              <a:rPr lang="en-NL" sz="1100">
                <a:solidFill>
                  <a:schemeClr val="dk1"/>
                </a:solidFill>
              </a:rPr>
              <a:t>.py </a:t>
            </a:r>
            <a:endParaRPr/>
          </a:p>
        </p:txBody>
      </p:sp>
      <p:sp>
        <p:nvSpPr>
          <p:cNvPr id="117" name="Google Shape;117;g35eb356671d_0_110"/>
          <p:cNvSpPr txBox="1"/>
          <p:nvPr/>
        </p:nvSpPr>
        <p:spPr>
          <a:xfrm>
            <a:off x="458175" y="58009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 u="sng">
                <a:solidFill>
                  <a:schemeClr val="hlink"/>
                </a:solidFill>
                <a:hlinkClick r:id="rId5"/>
              </a:rPr>
              <a:t>https://ai.pydantic.dev/mcp/server/</a:t>
            </a:r>
            <a:r>
              <a:rPr lang="en-NL"/>
              <a:t> </a:t>
            </a:r>
            <a:endParaRPr/>
          </a:p>
        </p:txBody>
      </p:sp>
      <p:sp>
        <p:nvSpPr>
          <p:cNvPr id="118" name="Google Shape;118;g35eb356671d_0_110"/>
          <p:cNvSpPr txBox="1"/>
          <p:nvPr/>
        </p:nvSpPr>
        <p:spPr>
          <a:xfrm>
            <a:off x="498475" y="6201125"/>
            <a:ext cx="395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 u="sng">
                <a:solidFill>
                  <a:schemeClr val="hlink"/>
                </a:solidFill>
                <a:hlinkClick r:id="rId6"/>
              </a:rPr>
              <a:t>https://gofastmcp.com/getting-started/welcome</a:t>
            </a:r>
            <a:r>
              <a:rPr lang="en-NL"/>
              <a:t>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eb356671d_0_163"/>
          <p:cNvSpPr txBox="1"/>
          <p:nvPr>
            <p:ph idx="1" type="body"/>
          </p:nvPr>
        </p:nvSpPr>
        <p:spPr>
          <a:xfrm>
            <a:off x="497957" y="1832639"/>
            <a:ext cx="5184000" cy="449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hello_world_mcp: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simple multimodal mcp server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hosted online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can be run through VSCode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Start from pydantic ai or langchain</a:t>
            </a:r>
            <a:br>
              <a:rPr lang="en-NL"/>
            </a:br>
            <a:r>
              <a:rPr lang="en-NL"/>
              <a:t>tutorials</a:t>
            </a:r>
            <a:br>
              <a:rPr lang="en-NL"/>
            </a:br>
            <a:br>
              <a:rPr lang="en-NL"/>
            </a:br>
            <a:r>
              <a:rPr lang="en-NL"/>
              <a:t>Explore base openai calls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Think about user interface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CLI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Web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Keep it simple!</a:t>
            </a:r>
            <a:endParaRPr/>
          </a:p>
        </p:txBody>
      </p:sp>
      <p:sp>
        <p:nvSpPr>
          <p:cNvPr id="125" name="Google Shape;125;g35eb356671d_0_163"/>
          <p:cNvSpPr txBox="1"/>
          <p:nvPr>
            <p:ph idx="2" type="body"/>
          </p:nvPr>
        </p:nvSpPr>
        <p:spPr>
          <a:xfrm>
            <a:off x="5860311" y="1832639"/>
            <a:ext cx="5184000" cy="449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35eb356671d_0_163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Starter Pack</a:t>
            </a:r>
            <a:endParaRPr/>
          </a:p>
        </p:txBody>
      </p:sp>
      <p:sp>
        <p:nvSpPr>
          <p:cNvPr id="127" name="Google Shape;127;g35eb356671d_0_163"/>
          <p:cNvSpPr txBox="1"/>
          <p:nvPr>
            <p:ph idx="4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g35eb356671d_0_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0367" y="0"/>
            <a:ext cx="7363867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b356671d_0_96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Getting access to an LLM</a:t>
            </a:r>
            <a:endParaRPr/>
          </a:p>
        </p:txBody>
      </p:sp>
      <p:sp>
        <p:nvSpPr>
          <p:cNvPr id="134" name="Google Shape;134;g35eb356671d_0_96"/>
          <p:cNvSpPr txBox="1"/>
          <p:nvPr/>
        </p:nvSpPr>
        <p:spPr>
          <a:xfrm>
            <a:off x="1708425" y="2019100"/>
            <a:ext cx="8327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/>
              <a:t>import openai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/>
              <a:t>client = openai.AsyncOpenAI(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/>
              <a:t>            base_url="https://lukasmosser--ollama-server-ollamaserver-serve.modal.run/v1",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/>
              <a:t>            api_key="not-needed",  # Ollama doesn't require API keys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/>
              <a:t>        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/>
              <a:t>… normal openai stuff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/>
              <a:t>…if you need other llms, talk to Nvidia or me, and we will see if we can spin up another instance.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70be1e84_0_0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Getting access to an LLM</a:t>
            </a:r>
            <a:endParaRPr/>
          </a:p>
        </p:txBody>
      </p:sp>
      <p:pic>
        <p:nvPicPr>
          <p:cNvPr id="140" name="Google Shape;140;g35f70be1e8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71825"/>
            <a:ext cx="11887201" cy="5461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eb356671d_0_135"/>
          <p:cNvSpPr txBox="1"/>
          <p:nvPr>
            <p:ph idx="1" type="body"/>
          </p:nvPr>
        </p:nvSpPr>
        <p:spPr>
          <a:xfrm>
            <a:off x="497943" y="1832650"/>
            <a:ext cx="10671300" cy="449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Agents can be great standalone for a single task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Agents can benefit from each other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Pre-existing MCP servers out there - what can you reuse or add in?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Where does it make sense to have the LLM take control, and where the user?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Geosciences are multi-modal, what could that look like for agents?</a:t>
            </a:r>
            <a:endParaRPr/>
          </a:p>
        </p:txBody>
      </p:sp>
      <p:sp>
        <p:nvSpPr>
          <p:cNvPr id="147" name="Google Shape;147;g35eb356671d_0_135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Some food for thought…</a:t>
            </a:r>
            <a:endParaRPr/>
          </a:p>
        </p:txBody>
      </p:sp>
      <p:sp>
        <p:nvSpPr>
          <p:cNvPr id="148" name="Google Shape;148;g35eb356671d_0_135"/>
          <p:cNvSpPr txBox="1"/>
          <p:nvPr>
            <p:ph idx="4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70be1e84_0_7"/>
          <p:cNvSpPr txBox="1"/>
          <p:nvPr>
            <p:ph idx="1" type="body"/>
          </p:nvPr>
        </p:nvSpPr>
        <p:spPr>
          <a:xfrm>
            <a:off x="497943" y="1832650"/>
            <a:ext cx="10627200" cy="449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All solutions must be contributed to </a:t>
            </a:r>
            <a:r>
              <a:rPr lang="en-NL" u="sng">
                <a:solidFill>
                  <a:schemeClr val="hlink"/>
                </a:solidFill>
                <a:hlinkClick r:id="rId3"/>
              </a:rPr>
              <a:t>https://github.com/EAGE-Annual-Hackathon</a:t>
            </a:r>
            <a:r>
              <a:rPr lang="en-NL"/>
              <a:t> </a:t>
            </a:r>
            <a:br>
              <a:rPr lang="en-NL"/>
            </a:br>
            <a:r>
              <a:rPr lang="en-NL"/>
              <a:t>Each team to create a repository under their team name in this github organization.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Should build on open systems i.e. doesn’t have to rely on one specific proprietary software.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NL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winning teams will be invited to present its work on </a:t>
            </a:r>
            <a:r>
              <a:rPr lang="en-NL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Tuesday, 3 June</a:t>
            </a:r>
            <a:r>
              <a:rPr b="0" lang="en-NL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from </a:t>
            </a:r>
            <a:r>
              <a:rPr lang="en-NL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10:20-10:50 (30 min) </a:t>
            </a:r>
            <a:r>
              <a:rPr b="0" lang="en-NL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at the</a:t>
            </a:r>
            <a:r>
              <a:rPr lang="en-NL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Digital Transformation Area (DTA)</a:t>
            </a:r>
            <a:r>
              <a:rPr b="0" lang="en-NL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during the session "LIGHTNING TALKS SESSION - THE INTEGRATION OF AI, ML AND BIG DATA IN E&amp;P".</a:t>
            </a:r>
            <a:endParaRPr sz="2100"/>
          </a:p>
        </p:txBody>
      </p:sp>
      <p:sp>
        <p:nvSpPr>
          <p:cNvPr id="155" name="Google Shape;155;g35f70be1e84_0_7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Requirements</a:t>
            </a:r>
            <a:endParaRPr/>
          </a:p>
        </p:txBody>
      </p:sp>
      <p:sp>
        <p:nvSpPr>
          <p:cNvPr id="156" name="Google Shape;156;g35f70be1e84_0_7"/>
          <p:cNvSpPr txBox="1"/>
          <p:nvPr>
            <p:ph idx="4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eb356671d_0_155"/>
          <p:cNvSpPr txBox="1"/>
          <p:nvPr>
            <p:ph idx="1" type="body"/>
          </p:nvPr>
        </p:nvSpPr>
        <p:spPr>
          <a:xfrm>
            <a:off x="497943" y="1832650"/>
            <a:ext cx="10671300" cy="449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Creativity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Technical Merit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Collaboration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Business Value Potential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35eb356671d_0_155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Evaluation Criteria</a:t>
            </a:r>
            <a:endParaRPr/>
          </a:p>
        </p:txBody>
      </p:sp>
      <p:sp>
        <p:nvSpPr>
          <p:cNvPr id="164" name="Google Shape;164;g35eb356671d_0_155"/>
          <p:cNvSpPr txBox="1"/>
          <p:nvPr>
            <p:ph idx="4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g35eb356671d_0_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887201" cy="5761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eb356671d_0_172"/>
          <p:cNvSpPr txBox="1"/>
          <p:nvPr>
            <p:ph idx="1" type="body"/>
          </p:nvPr>
        </p:nvSpPr>
        <p:spPr>
          <a:xfrm>
            <a:off x="497943" y="1832650"/>
            <a:ext cx="10671300" cy="449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Each team at least 1 non-coder and 2 developers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Non-coders try to help frame business problem, maybe try some vibe coding?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Keep the evaluation criteria and time in mind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Keep it simple, stupid!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Anyone with an idea move to a spot in the room and everyone else move around and get to know eachother and ideas. Once you have found your people, start naturally working.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NL"/>
              <a:t>If you cant find an idea or team or need help talk to facilitators.</a:t>
            </a:r>
            <a:endParaRPr/>
          </a:p>
        </p:txBody>
      </p:sp>
      <p:sp>
        <p:nvSpPr>
          <p:cNvPr id="176" name="Google Shape;176;g35eb356671d_0_172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NL"/>
              <a:t>Team Building</a:t>
            </a:r>
            <a:endParaRPr/>
          </a:p>
        </p:txBody>
      </p:sp>
      <p:sp>
        <p:nvSpPr>
          <p:cNvPr id="177" name="Google Shape;177;g35eb356671d_0_172"/>
          <p:cNvSpPr txBox="1"/>
          <p:nvPr>
            <p:ph idx="4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eb356671d_0_0"/>
          <p:cNvSpPr txBox="1"/>
          <p:nvPr>
            <p:ph type="ctrTitle"/>
          </p:nvPr>
        </p:nvSpPr>
        <p:spPr>
          <a:xfrm>
            <a:off x="497956" y="403194"/>
            <a:ext cx="106725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303B"/>
              </a:buClr>
              <a:buSzPts val="3800"/>
              <a:buFont typeface="Montserrat Black"/>
              <a:buNone/>
            </a:pPr>
            <a:r>
              <a:rPr lang="en-NL"/>
              <a:t>Task</a:t>
            </a:r>
            <a:endParaRPr/>
          </a:p>
        </p:txBody>
      </p:sp>
      <p:sp>
        <p:nvSpPr>
          <p:cNvPr id="54" name="Google Shape;54;g35eb356671d_0_0"/>
          <p:cNvSpPr txBox="1"/>
          <p:nvPr>
            <p:ph idx="1" type="body"/>
          </p:nvPr>
        </p:nvSpPr>
        <p:spPr>
          <a:xfrm>
            <a:off x="498475" y="1831975"/>
            <a:ext cx="10671300" cy="4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NL" sz="2000"/>
              <a:t>Do cool stuff. </a:t>
            </a:r>
            <a:br>
              <a:rPr lang="en-NL" sz="2000"/>
            </a:br>
            <a:endParaRPr sz="2000"/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NL" sz="2000"/>
              <a:t>Meet interesting people.</a:t>
            </a:r>
            <a:br>
              <a:rPr lang="en-NL" sz="2000"/>
            </a:br>
            <a:endParaRPr sz="2000"/>
          </a:p>
          <a:p>
            <a:pPr indent="-355600" lvl="0" marL="4572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NL" sz="2000"/>
              <a:t>Build agent(s) relevant for geoscience.</a:t>
            </a:r>
            <a:endParaRPr sz="200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sz="2000"/>
          </a:p>
        </p:txBody>
      </p:sp>
      <p:sp>
        <p:nvSpPr>
          <p:cNvPr id="55" name="Google Shape;55;g35eb356671d_0_0"/>
          <p:cNvSpPr txBox="1"/>
          <p:nvPr>
            <p:ph idx="3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</a:pPr>
            <a:r>
              <a:rPr lang="en-NL"/>
              <a:t>Kickstarting the Agentic Future of Geoscience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b356671d_0_103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Model Context Protocol</a:t>
            </a:r>
            <a:endParaRPr/>
          </a:p>
        </p:txBody>
      </p:sp>
      <p:pic>
        <p:nvPicPr>
          <p:cNvPr id="188" name="Google Shape;188;g35eb356671d_0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0775" y="1861450"/>
            <a:ext cx="5532299" cy="398614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35eb356671d_0_103"/>
          <p:cNvSpPr txBox="1"/>
          <p:nvPr>
            <p:ph idx="1" type="body"/>
          </p:nvPr>
        </p:nvSpPr>
        <p:spPr>
          <a:xfrm>
            <a:off x="498475" y="1289100"/>
            <a:ext cx="5240400" cy="50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lang="en-NL"/>
              <a:t>What is MCP?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lang="en-NL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MCP is an open protocol that standardizes how applications provide context to LLMs.</a:t>
            </a:r>
            <a:r>
              <a:rPr b="0" lang="en-NL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b="0" lang="en-NL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Think of MCP like a USB-C port for AI applications. Just as USB-C provides a standardized way to connect your devices to various peripherals and accessories, </a:t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b="0" lang="en-NL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MCP provides a standardized way to connect AI models to different data sources and tools.</a:t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NL" sz="1100">
                <a:latin typeface="Arial"/>
                <a:ea typeface="Arial"/>
                <a:cs typeface="Arial"/>
                <a:sym typeface="Arial"/>
              </a:rPr>
              <a:t>MCP helps you build agents and complex workflows on top of LLMs. LLMs frequently need to integrate with data and tools, and MCP provides: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-NL" sz="1100">
                <a:latin typeface="Arial"/>
                <a:ea typeface="Arial"/>
                <a:cs typeface="Arial"/>
                <a:sym typeface="Arial"/>
              </a:rPr>
              <a:t>A growing list of pre-built integrations that your LLM can directly plug into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-NL" sz="1100">
                <a:latin typeface="Arial"/>
                <a:ea typeface="Arial"/>
                <a:cs typeface="Arial"/>
                <a:sym typeface="Arial"/>
              </a:rPr>
              <a:t>The flexibility to switch between LLM providers and vendors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-NL" sz="1100">
                <a:latin typeface="Arial"/>
                <a:ea typeface="Arial"/>
                <a:cs typeface="Arial"/>
                <a:sym typeface="Arial"/>
              </a:rPr>
              <a:t>Best practices for securing your data within your infrastructure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NL" sz="1650">
                <a:solidFill>
                  <a:srgbClr val="111827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​</a:t>
            </a:r>
            <a:endParaRPr sz="1650">
              <a:solidFill>
                <a:srgbClr val="111827"/>
              </a:solidFill>
              <a:uFill>
                <a:noFill/>
              </a:uFill>
              <a:latin typeface="Arial"/>
              <a:ea typeface="Arial"/>
              <a:cs typeface="Arial"/>
              <a:sym typeface="Arial"/>
              <a:hlinkClick r:id="rId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14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50">
              <a:solidFill>
                <a:srgbClr val="11182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g35eb356671d_0_10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8475" y="4335125"/>
            <a:ext cx="5532300" cy="200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eb356671d_0_68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Guidelines for success</a:t>
            </a:r>
            <a:endParaRPr/>
          </a:p>
        </p:txBody>
      </p:sp>
      <p:sp>
        <p:nvSpPr>
          <p:cNvPr id="196" name="Google Shape;196;g35eb356671d_0_68"/>
          <p:cNvSpPr txBox="1"/>
          <p:nvPr>
            <p:ph idx="1" type="body"/>
          </p:nvPr>
        </p:nvSpPr>
        <p:spPr>
          <a:xfrm>
            <a:off x="498475" y="1831975"/>
            <a:ext cx="10671300" cy="4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lang="en-NL" sz="2000"/>
              <a:t>Build agent(s) relevant for geoscience.</a:t>
            </a:r>
            <a:endParaRPr sz="20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lang="en-NL" sz="2000"/>
              <a:t>Do cool stuff. </a:t>
            </a:r>
            <a:endParaRPr sz="2000"/>
          </a:p>
        </p:txBody>
      </p:sp>
      <p:sp>
        <p:nvSpPr>
          <p:cNvPr id="197" name="Google Shape;197;g35eb356671d_0_68"/>
          <p:cNvSpPr txBox="1"/>
          <p:nvPr>
            <p:ph idx="3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887201" cy="5761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eb356671d_0_8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AI Systems are more than LLMs</a:t>
            </a:r>
            <a:endParaRPr/>
          </a:p>
        </p:txBody>
      </p:sp>
      <p:sp>
        <p:nvSpPr>
          <p:cNvPr id="66" name="Google Shape;66;g35eb356671d_0_8"/>
          <p:cNvSpPr txBox="1"/>
          <p:nvPr>
            <p:ph idx="4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</a:pPr>
            <a:r>
              <a:rPr lang="en-NL"/>
              <a:t>Retrieval / Tools / Memory</a:t>
            </a:r>
            <a:endParaRPr/>
          </a:p>
        </p:txBody>
      </p:sp>
      <p:pic>
        <p:nvPicPr>
          <p:cNvPr id="67" name="Google Shape;67;g35eb356671d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563" y="1608484"/>
            <a:ext cx="8746129" cy="502024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g35eb356671d_0_8"/>
          <p:cNvSpPr txBox="1"/>
          <p:nvPr/>
        </p:nvSpPr>
        <p:spPr>
          <a:xfrm>
            <a:off x="56625" y="6353925"/>
            <a:ext cx="641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 u="sng">
                <a:solidFill>
                  <a:schemeClr val="hlink"/>
                </a:solidFill>
                <a:hlinkClick r:id="rId4"/>
              </a:rPr>
              <a:t>https://www.anthropic.com/engineering/building-effective-agents</a:t>
            </a:r>
            <a:r>
              <a:rPr lang="en-NL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eb356671d_0_14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What are agents?</a:t>
            </a:r>
            <a:endParaRPr/>
          </a:p>
        </p:txBody>
      </p:sp>
      <p:sp>
        <p:nvSpPr>
          <p:cNvPr id="74" name="Google Shape;74;g35eb356671d_0_14"/>
          <p:cNvSpPr txBox="1"/>
          <p:nvPr>
            <p:ph idx="4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75" name="Google Shape;75;g35eb356671d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550" y="1608484"/>
            <a:ext cx="10048875" cy="47815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g35eb356671d_0_14"/>
          <p:cNvSpPr txBox="1"/>
          <p:nvPr/>
        </p:nvSpPr>
        <p:spPr>
          <a:xfrm>
            <a:off x="541025" y="4391150"/>
            <a:ext cx="3000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NL" sz="1500">
                <a:solidFill>
                  <a:srgbClr val="141413"/>
                </a:solidFill>
                <a:highlight>
                  <a:srgbClr val="FAF9F5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When to use agents:</a:t>
            </a:r>
            <a:r>
              <a:rPr lang="en-NL" sz="1500">
                <a:solidFill>
                  <a:srgbClr val="141413"/>
                </a:solidFill>
                <a:highlight>
                  <a:srgbClr val="FAF9F5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Agents can be used for open-ended problems where it’s difficult or impossible to predict the required number of steps, and where you can’t hardcode a fixed path. </a:t>
            </a:r>
            <a:endParaRPr/>
          </a:p>
        </p:txBody>
      </p:sp>
      <p:sp>
        <p:nvSpPr>
          <p:cNvPr id="77" name="Google Shape;77;g35eb356671d_0_14"/>
          <p:cNvSpPr txBox="1"/>
          <p:nvPr/>
        </p:nvSpPr>
        <p:spPr>
          <a:xfrm>
            <a:off x="56625" y="6353925"/>
            <a:ext cx="641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 u="sng">
                <a:solidFill>
                  <a:schemeClr val="hlink"/>
                </a:solidFill>
                <a:hlinkClick r:id="rId4"/>
              </a:rPr>
              <a:t>https://www.anthropic.com/engineering/building-effective-agents</a:t>
            </a:r>
            <a:r>
              <a:rPr lang="en-NL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eb356671d_0_20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What are agents?</a:t>
            </a:r>
            <a:endParaRPr/>
          </a:p>
        </p:txBody>
      </p:sp>
      <p:sp>
        <p:nvSpPr>
          <p:cNvPr id="83" name="Google Shape;83;g35eb356671d_0_20"/>
          <p:cNvSpPr txBox="1"/>
          <p:nvPr>
            <p:ph idx="4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</a:pPr>
            <a:r>
              <a:t/>
            </a:r>
            <a:endParaRPr/>
          </a:p>
        </p:txBody>
      </p:sp>
      <p:sp>
        <p:nvSpPr>
          <p:cNvPr id="84" name="Google Shape;84;g35eb356671d_0_20"/>
          <p:cNvSpPr txBox="1"/>
          <p:nvPr/>
        </p:nvSpPr>
        <p:spPr>
          <a:xfrm>
            <a:off x="56625" y="6353925"/>
            <a:ext cx="641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NL" u="sng">
                <a:solidFill>
                  <a:schemeClr val="hlink"/>
                </a:solidFill>
                <a:hlinkClick r:id="rId3"/>
              </a:rPr>
              <a:t>https://www.anthropic.com/engineering/building-effective-agents</a:t>
            </a:r>
            <a:r>
              <a:rPr lang="en-NL"/>
              <a:t> </a:t>
            </a:r>
            <a:endParaRPr/>
          </a:p>
        </p:txBody>
      </p:sp>
      <p:pic>
        <p:nvPicPr>
          <p:cNvPr id="85" name="Google Shape;85;g35eb356671d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4375" y="961925"/>
            <a:ext cx="5816849" cy="549895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g35eb356671d_0_20"/>
          <p:cNvSpPr txBox="1"/>
          <p:nvPr/>
        </p:nvSpPr>
        <p:spPr>
          <a:xfrm>
            <a:off x="827300" y="2497100"/>
            <a:ext cx="3639000" cy="25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NL" sz="1900">
                <a:solidFill>
                  <a:srgbClr val="141413"/>
                </a:solidFill>
                <a:highlight>
                  <a:srgbClr val="FAF9F5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User asks a question</a:t>
            </a:r>
            <a:endParaRPr b="1" sz="1900">
              <a:solidFill>
                <a:srgbClr val="141413"/>
              </a:solidFill>
              <a:highlight>
                <a:srgbClr val="FAF9F5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141413"/>
              </a:buClr>
              <a:buSzPts val="1900"/>
              <a:buFont typeface="Times New Roman"/>
              <a:buAutoNum type="arabicPeriod"/>
            </a:pPr>
            <a:r>
              <a:rPr b="1" lang="en-NL" sz="1900">
                <a:solidFill>
                  <a:srgbClr val="141413"/>
                </a:solidFill>
                <a:highlight>
                  <a:srgbClr val="FAF9F5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User provides clarity</a:t>
            </a:r>
            <a:endParaRPr b="1" sz="1900">
              <a:solidFill>
                <a:srgbClr val="141413"/>
              </a:solidFill>
              <a:highlight>
                <a:srgbClr val="FAF9F5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141413"/>
              </a:buClr>
              <a:buSzPts val="1900"/>
              <a:buFont typeface="Times New Roman"/>
              <a:buAutoNum type="arabicPeriod"/>
            </a:pPr>
            <a:r>
              <a:rPr b="1" lang="en-NL" sz="1900">
                <a:solidFill>
                  <a:srgbClr val="141413"/>
                </a:solidFill>
                <a:highlight>
                  <a:srgbClr val="FAF9F5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LLM refines code</a:t>
            </a:r>
            <a:endParaRPr b="1" sz="1900">
              <a:solidFill>
                <a:srgbClr val="141413"/>
              </a:solidFill>
              <a:highlight>
                <a:srgbClr val="FAF9F5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141413"/>
              </a:buClr>
              <a:buSzPts val="1900"/>
              <a:buFont typeface="Times New Roman"/>
              <a:buAutoNum type="arabicPeriod"/>
            </a:pPr>
            <a:r>
              <a:rPr b="1" lang="en-NL" sz="1900">
                <a:solidFill>
                  <a:srgbClr val="141413"/>
                </a:solidFill>
                <a:highlight>
                  <a:srgbClr val="FAF9F5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LLM uses tools to interact with environment </a:t>
            </a:r>
            <a:endParaRPr b="1" sz="1900">
              <a:solidFill>
                <a:srgbClr val="141413"/>
              </a:solidFill>
              <a:highlight>
                <a:srgbClr val="FAF9F5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141413"/>
              </a:buClr>
              <a:buSzPts val="1900"/>
              <a:buFont typeface="Times New Roman"/>
              <a:buAutoNum type="alphaLcPeriod"/>
            </a:pPr>
            <a:r>
              <a:rPr b="1" lang="en-NL" sz="1900">
                <a:solidFill>
                  <a:srgbClr val="141413"/>
                </a:solidFill>
                <a:highlight>
                  <a:srgbClr val="FAF9F5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Require tests to pass</a:t>
            </a:r>
            <a:endParaRPr b="1" sz="1900">
              <a:solidFill>
                <a:srgbClr val="141413"/>
              </a:solidFill>
              <a:highlight>
                <a:srgbClr val="FAF9F5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141413"/>
              </a:buClr>
              <a:buSzPts val="1900"/>
              <a:buFont typeface="Times New Roman"/>
              <a:buAutoNum type="arabicPeriod"/>
            </a:pPr>
            <a:r>
              <a:rPr b="1" lang="en-NL" sz="1900">
                <a:solidFill>
                  <a:srgbClr val="141413"/>
                </a:solidFill>
                <a:highlight>
                  <a:srgbClr val="FAF9F5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End when task complete</a:t>
            </a:r>
            <a:endParaRPr b="1" sz="1900">
              <a:solidFill>
                <a:srgbClr val="141413"/>
              </a:solidFill>
              <a:highlight>
                <a:srgbClr val="FAF9F5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141413"/>
              </a:buClr>
              <a:buSzPts val="1900"/>
              <a:buFont typeface="Times New Roman"/>
              <a:buAutoNum type="arabicPeriod"/>
            </a:pPr>
            <a:r>
              <a:rPr b="1" lang="en-NL" sz="1900">
                <a:solidFill>
                  <a:srgbClr val="141413"/>
                </a:solidFill>
                <a:highlight>
                  <a:srgbClr val="FAF9F5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Else iterate</a:t>
            </a:r>
            <a:endParaRPr b="1" sz="1900">
              <a:solidFill>
                <a:srgbClr val="141413"/>
              </a:solidFill>
              <a:highlight>
                <a:srgbClr val="FAF9F5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eb356671d_0_28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Guidelines for success</a:t>
            </a:r>
            <a:endParaRPr/>
          </a:p>
        </p:txBody>
      </p:sp>
      <p:sp>
        <p:nvSpPr>
          <p:cNvPr id="92" name="Google Shape;92;g35eb356671d_0_28"/>
          <p:cNvSpPr txBox="1"/>
          <p:nvPr>
            <p:ph idx="4" type="body"/>
          </p:nvPr>
        </p:nvSpPr>
        <p:spPr>
          <a:xfrm>
            <a:off x="497956" y="1005859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5390"/>
              </a:buClr>
              <a:buSzPts val="30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93" name="Google Shape;93;g35eb356671d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8150" y="1672784"/>
            <a:ext cx="6014147" cy="5020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b356671d_0_47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Guidelines for success</a:t>
            </a:r>
            <a:endParaRPr/>
          </a:p>
        </p:txBody>
      </p:sp>
      <p:pic>
        <p:nvPicPr>
          <p:cNvPr id="99" name="Google Shape;99;g35eb356671d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4000" y="1045550"/>
            <a:ext cx="6833400" cy="570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eb356671d_0_61"/>
          <p:cNvSpPr txBox="1"/>
          <p:nvPr>
            <p:ph idx="3" type="body"/>
          </p:nvPr>
        </p:nvSpPr>
        <p:spPr>
          <a:xfrm>
            <a:off x="498475" y="403225"/>
            <a:ext cx="106713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D2D"/>
              </a:buClr>
              <a:buSzPts val="3800"/>
              <a:buFont typeface="Montserrat Black"/>
              <a:buNone/>
            </a:pPr>
            <a:r>
              <a:rPr lang="en-NL"/>
              <a:t>Model Context Protocol</a:t>
            </a:r>
            <a:endParaRPr/>
          </a:p>
        </p:txBody>
      </p:sp>
      <p:pic>
        <p:nvPicPr>
          <p:cNvPr id="105" name="Google Shape;105;g35eb356671d_0_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0775" y="1861450"/>
            <a:ext cx="5532299" cy="3986147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35eb356671d_0_61"/>
          <p:cNvSpPr txBox="1"/>
          <p:nvPr>
            <p:ph idx="1" type="body"/>
          </p:nvPr>
        </p:nvSpPr>
        <p:spPr>
          <a:xfrm>
            <a:off x="498475" y="1289100"/>
            <a:ext cx="5240400" cy="50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lang="en-NL"/>
              <a:t>What is MCP?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lang="en-NL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MCP is an open protocol that standardizes how applications provide context to LLMs.</a:t>
            </a:r>
            <a:r>
              <a:rPr b="0" lang="en-NL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b="0" lang="en-NL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Think of MCP like a USB-C port for AI applications. Just as USB-C provides a standardized way to connect your devices to various peripherals and accessories, </a:t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rPr b="0" lang="en-NL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MCP provides a standardized way to connect AI models to different data sources and tools.</a:t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NL" sz="1100">
                <a:latin typeface="Arial"/>
                <a:ea typeface="Arial"/>
                <a:cs typeface="Arial"/>
                <a:sym typeface="Arial"/>
              </a:rPr>
              <a:t>MCP helps you build agents and complex workflows on top of LLMs. LLMs frequently need to integrate with data and tools, and MCP provides: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-NL" sz="1100">
                <a:latin typeface="Arial"/>
                <a:ea typeface="Arial"/>
                <a:cs typeface="Arial"/>
                <a:sym typeface="Arial"/>
              </a:rPr>
              <a:t>A growing list of pre-built integrations that your LLM can directly plug into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-NL" sz="1100">
                <a:latin typeface="Arial"/>
                <a:ea typeface="Arial"/>
                <a:cs typeface="Arial"/>
                <a:sym typeface="Arial"/>
              </a:rPr>
              <a:t>The flexibility to switch between LLM providers and vendors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-NL" sz="1100">
                <a:latin typeface="Arial"/>
                <a:ea typeface="Arial"/>
                <a:cs typeface="Arial"/>
                <a:sym typeface="Arial"/>
              </a:rPr>
              <a:t>Best practices for securing your data within your infrastructure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NL" sz="1650">
                <a:solidFill>
                  <a:srgbClr val="111827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​</a:t>
            </a:r>
            <a:endParaRPr sz="1650">
              <a:solidFill>
                <a:srgbClr val="111827"/>
              </a:solidFill>
              <a:uFill>
                <a:noFill/>
              </a:uFill>
              <a:latin typeface="Arial"/>
              <a:ea typeface="Arial"/>
              <a:cs typeface="Arial"/>
              <a:sym typeface="Arial"/>
              <a:hlinkClick r:id="rId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14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50">
              <a:solidFill>
                <a:srgbClr val="11182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None/>
            </a:pPr>
            <a:r>
              <a:t/>
            </a:r>
            <a:endParaRPr b="0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g35eb356671d_0_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8475" y="4335125"/>
            <a:ext cx="5532300" cy="200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2024-12-19T12:09:48Z</dcterms:created>
  <dc:creator>Saskia Nota</dc:creator>
</cp:coreProperties>
</file>